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46FC60E-4D08-4E5E-B035-7C73FB978E0F}">
  <a:tblStyle styleId="{C46FC60E-4D08-4E5E-B035-7C73FB978E0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slide" Target="slides/slide5.xml"/><Relationship Id="rId10" Type="http://schemas.openxmlformats.org/officeDocument/2006/relationships/slide" Target="slides/slide4.xml"/><Relationship Id="rId12" Type="http://schemas.openxmlformats.org/officeDocument/2006/relationships/slide" Target="slides/slide6.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5961ee503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5961ee503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5961ee503e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5961ee503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59871365f3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59871365f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599e17475c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599e17475c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5961ee503e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5961ee503e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19935" l="0" r="0" t="0"/>
          <a:stretch/>
        </p:blipFill>
        <p:spPr>
          <a:xfrm>
            <a:off x="33475" y="0"/>
            <a:ext cx="9077023" cy="5865749"/>
          </a:xfrm>
          <a:prstGeom prst="rect">
            <a:avLst/>
          </a:prstGeom>
          <a:noFill/>
          <a:ln>
            <a:noFill/>
          </a:ln>
        </p:spPr>
      </p:pic>
      <p:sp>
        <p:nvSpPr>
          <p:cNvPr id="55" name="Google Shape;55;p13"/>
          <p:cNvSpPr txBox="1"/>
          <p:nvPr>
            <p:ph type="ctrTitle"/>
          </p:nvPr>
        </p:nvSpPr>
        <p:spPr>
          <a:xfrm>
            <a:off x="5196500" y="213025"/>
            <a:ext cx="3877800" cy="7110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rmAutofit/>
          </a:bodyPr>
          <a:lstStyle/>
          <a:p>
            <a:pPr indent="0" lvl="0" marL="0" rtl="0" algn="l">
              <a:spcBef>
                <a:spcPts val="0"/>
              </a:spcBef>
              <a:spcAft>
                <a:spcPts val="0"/>
              </a:spcAft>
              <a:buNone/>
            </a:pPr>
            <a:r>
              <a:rPr b="1" lang="en" sz="1800">
                <a:solidFill>
                  <a:schemeClr val="lt1"/>
                </a:solidFill>
              </a:rPr>
              <a:t>プレミアム校舎プログラム解説</a:t>
            </a:r>
            <a:endParaRPr b="1" sz="1800">
              <a:solidFill>
                <a:schemeClr val="lt1"/>
              </a:solidFill>
            </a:endParaRPr>
          </a:p>
        </p:txBody>
      </p:sp>
      <p:sp>
        <p:nvSpPr>
          <p:cNvPr id="56" name="Google Shape;56;p13"/>
          <p:cNvSpPr txBox="1"/>
          <p:nvPr>
            <p:ph type="ctrTitle"/>
          </p:nvPr>
        </p:nvSpPr>
        <p:spPr>
          <a:xfrm>
            <a:off x="5229600" y="689950"/>
            <a:ext cx="3159300" cy="7110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rmAutofit/>
          </a:bodyPr>
          <a:lstStyle/>
          <a:p>
            <a:pPr indent="0" lvl="0" marL="0" rtl="0" algn="l">
              <a:spcBef>
                <a:spcPts val="0"/>
              </a:spcBef>
              <a:spcAft>
                <a:spcPts val="0"/>
              </a:spcAft>
              <a:buNone/>
            </a:pPr>
            <a:r>
              <a:rPr b="1" lang="en" sz="2800">
                <a:solidFill>
                  <a:schemeClr val="lt1"/>
                </a:solidFill>
              </a:rPr>
              <a:t>Business Master</a:t>
            </a:r>
            <a:endParaRPr b="1" sz="2800">
              <a:solidFill>
                <a:schemeClr val="lt1"/>
              </a:solidFill>
            </a:endParaRPr>
          </a:p>
        </p:txBody>
      </p:sp>
      <p:pic>
        <p:nvPicPr>
          <p:cNvPr id="57" name="Google Shape;57;p13"/>
          <p:cNvPicPr preferRelativeResize="0"/>
          <p:nvPr/>
        </p:nvPicPr>
        <p:blipFill>
          <a:blip r:embed="rId4">
            <a:alphaModFix/>
          </a:blip>
          <a:stretch>
            <a:fillRect/>
          </a:stretch>
        </p:blipFill>
        <p:spPr>
          <a:xfrm>
            <a:off x="463525" y="370903"/>
            <a:ext cx="1007821" cy="553126"/>
          </a:xfrm>
          <a:prstGeom prst="rect">
            <a:avLst/>
          </a:prstGeom>
          <a:noFill/>
          <a:ln>
            <a:noFill/>
          </a:ln>
        </p:spPr>
      </p:pic>
      <p:cxnSp>
        <p:nvCxnSpPr>
          <p:cNvPr id="58" name="Google Shape;58;p13"/>
          <p:cNvCxnSpPr/>
          <p:nvPr/>
        </p:nvCxnSpPr>
        <p:spPr>
          <a:xfrm flipH="1" rot="10800000">
            <a:off x="5242250" y="1400950"/>
            <a:ext cx="3786300" cy="9300"/>
          </a:xfrm>
          <a:prstGeom prst="straightConnector1">
            <a:avLst/>
          </a:prstGeom>
          <a:noFill/>
          <a:ln cap="flat" cmpd="sng" w="19050">
            <a:solidFill>
              <a:schemeClr val="lt1"/>
            </a:solidFill>
            <a:prstDash val="dot"/>
            <a:round/>
            <a:headEnd len="med" w="med" type="none"/>
            <a:tailEnd len="med" w="med"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graphicFrame>
        <p:nvGraphicFramePr>
          <p:cNvPr id="63" name="Google Shape;63;p14"/>
          <p:cNvGraphicFramePr/>
          <p:nvPr/>
        </p:nvGraphicFramePr>
        <p:xfrm>
          <a:off x="3799675" y="1153400"/>
          <a:ext cx="3000000" cy="3000000"/>
        </p:xfrm>
        <a:graphic>
          <a:graphicData uri="http://schemas.openxmlformats.org/drawingml/2006/table">
            <a:tbl>
              <a:tblPr>
                <a:noFill/>
                <a:tableStyleId>{C46FC60E-4D08-4E5E-B035-7C73FB978E0F}</a:tableStyleId>
              </a:tblPr>
              <a:tblGrid>
                <a:gridCol w="1380375"/>
                <a:gridCol w="3675550"/>
              </a:tblGrid>
              <a:tr h="1188700">
                <a:tc>
                  <a:txBody>
                    <a:bodyPr/>
                    <a:lstStyle/>
                    <a:p>
                      <a:pPr indent="0" lvl="0" marL="0" rtl="0" algn="ctr">
                        <a:lnSpc>
                          <a:spcPct val="150000"/>
                        </a:lnSpc>
                        <a:spcBef>
                          <a:spcPts val="0"/>
                        </a:spcBef>
                        <a:spcAft>
                          <a:spcPts val="0"/>
                        </a:spcAft>
                        <a:buNone/>
                      </a:pPr>
                      <a:r>
                        <a:rPr lang="en" sz="1200">
                          <a:solidFill>
                            <a:srgbClr val="434343"/>
                          </a:solidFill>
                        </a:rPr>
                        <a:t>特徴</a:t>
                      </a:r>
                      <a:endParaRPr sz="1200">
                        <a:solidFill>
                          <a:srgbClr val="434343"/>
                        </a:solidFill>
                      </a:endParaRPr>
                    </a:p>
                  </a:txBody>
                  <a:tcPr marT="91425" marB="91425" marR="91425" marL="91425" anchor="ctr">
                    <a:lnB cap="flat" cmpd="sng" w="9525">
                      <a:solidFill>
                        <a:srgbClr val="9E9E9E"/>
                      </a:solidFill>
                      <a:prstDash val="solid"/>
                      <a:round/>
                      <a:headEnd len="sm" w="sm" type="none"/>
                      <a:tailEnd len="sm" w="sm" type="none"/>
                    </a:lnB>
                    <a:solidFill>
                      <a:srgbClr val="EFEFEF"/>
                    </a:solidFill>
                  </a:tcPr>
                </a:tc>
                <a:tc>
                  <a:txBody>
                    <a:bodyPr/>
                    <a:lstStyle/>
                    <a:p>
                      <a:pPr indent="0" lvl="0" marL="0" rtl="0" algn="l">
                        <a:lnSpc>
                          <a:spcPct val="150000"/>
                        </a:lnSpc>
                        <a:spcBef>
                          <a:spcPts val="0"/>
                        </a:spcBef>
                        <a:spcAft>
                          <a:spcPts val="0"/>
                        </a:spcAft>
                        <a:buNone/>
                      </a:pPr>
                      <a:r>
                        <a:rPr lang="en" sz="1200">
                          <a:solidFill>
                            <a:srgbClr val="434343"/>
                          </a:solidFill>
                        </a:rPr>
                        <a:t>ビジネスの現場で活用できる実践的な英語力を身につけるためのコース。マンツーマンとグループでビジネス英語に特化した科目が学べる。</a:t>
                      </a:r>
                      <a:endParaRPr sz="1200">
                        <a:solidFill>
                          <a:srgbClr val="434343"/>
                        </a:solidFill>
                      </a:endParaRPr>
                    </a:p>
                  </a:txBody>
                  <a:tcPr marT="91425" marB="91425" marR="91425" marL="91425" anchor="ctr">
                    <a:lnB cap="flat" cmpd="sng" w="9525">
                      <a:solidFill>
                        <a:srgbClr val="9E9E9E"/>
                      </a:solidFill>
                      <a:prstDash val="solid"/>
                      <a:round/>
                      <a:headEnd len="sm" w="sm" type="none"/>
                      <a:tailEnd len="sm" w="sm" type="none"/>
                    </a:lnB>
                  </a:tcPr>
                </a:tc>
              </a:tr>
              <a:tr h="460375">
                <a:tc>
                  <a:txBody>
                    <a:bodyPr/>
                    <a:lstStyle/>
                    <a:p>
                      <a:pPr indent="0" lvl="0" marL="0" rtl="0" algn="ctr">
                        <a:lnSpc>
                          <a:spcPct val="150000"/>
                        </a:lnSpc>
                        <a:spcBef>
                          <a:spcPts val="0"/>
                        </a:spcBef>
                        <a:spcAft>
                          <a:spcPts val="0"/>
                        </a:spcAft>
                        <a:buNone/>
                      </a:pPr>
                      <a:r>
                        <a:rPr lang="en" sz="1200">
                          <a:solidFill>
                            <a:srgbClr val="434343"/>
                          </a:solidFill>
                        </a:rPr>
                        <a:t>適正レベル</a:t>
                      </a:r>
                      <a:endParaRPr sz="1200">
                        <a:solidFill>
                          <a:srgbClr val="434343"/>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EFEFEF"/>
                    </a:solidFill>
                  </a:tcPr>
                </a:tc>
                <a:tc>
                  <a:txBody>
                    <a:bodyPr/>
                    <a:lstStyle/>
                    <a:p>
                      <a:pPr indent="0" lvl="0" marL="0" rtl="0" algn="l">
                        <a:lnSpc>
                          <a:spcPct val="150000"/>
                        </a:lnSpc>
                        <a:spcBef>
                          <a:spcPts val="0"/>
                        </a:spcBef>
                        <a:spcAft>
                          <a:spcPts val="0"/>
                        </a:spcAft>
                        <a:buNone/>
                      </a:pPr>
                      <a:r>
                        <a:rPr b="1" lang="en" sz="1200">
                          <a:solidFill>
                            <a:srgbClr val="0B5394"/>
                          </a:solidFill>
                        </a:rPr>
                        <a:t>初級者、中級者向け</a:t>
                      </a:r>
                      <a:endParaRPr b="1" sz="1000">
                        <a:solidFill>
                          <a:srgbClr val="CC0000"/>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443275">
                <a:tc>
                  <a:txBody>
                    <a:bodyPr/>
                    <a:lstStyle/>
                    <a:p>
                      <a:pPr indent="0" lvl="0" marL="0" rtl="0" algn="ctr">
                        <a:lnSpc>
                          <a:spcPct val="150000"/>
                        </a:lnSpc>
                        <a:spcBef>
                          <a:spcPts val="0"/>
                        </a:spcBef>
                        <a:spcAft>
                          <a:spcPts val="0"/>
                        </a:spcAft>
                        <a:buNone/>
                      </a:pPr>
                      <a:r>
                        <a:rPr lang="en" sz="1200">
                          <a:solidFill>
                            <a:srgbClr val="434343"/>
                          </a:solidFill>
                        </a:rPr>
                        <a:t>ゴール</a:t>
                      </a:r>
                      <a:endParaRPr sz="1200">
                        <a:solidFill>
                          <a:srgbClr val="434343"/>
                        </a:solidFill>
                      </a:endParaRPr>
                    </a:p>
                  </a:txBody>
                  <a:tcPr marT="91425" marB="91425" marR="91425" marL="91425" anchor="ctr">
                    <a:lnT cap="flat" cmpd="sng" w="9525">
                      <a:solidFill>
                        <a:srgbClr val="9E9E9E"/>
                      </a:solidFill>
                      <a:prstDash val="solid"/>
                      <a:round/>
                      <a:headEnd len="sm" w="sm" type="none"/>
                      <a:tailEnd len="sm" w="sm" type="none"/>
                    </a:lnT>
                    <a:solidFill>
                      <a:srgbClr val="EFEFEF"/>
                    </a:solidFill>
                  </a:tcPr>
                </a:tc>
                <a:tc>
                  <a:txBody>
                    <a:bodyPr/>
                    <a:lstStyle/>
                    <a:p>
                      <a:pPr indent="-304800" lvl="0" marL="457200" rtl="0" algn="l">
                        <a:lnSpc>
                          <a:spcPct val="150000"/>
                        </a:lnSpc>
                        <a:spcBef>
                          <a:spcPts val="0"/>
                        </a:spcBef>
                        <a:spcAft>
                          <a:spcPts val="0"/>
                        </a:spcAft>
                        <a:buClr>
                          <a:srgbClr val="434343"/>
                        </a:buClr>
                        <a:buSzPts val="1200"/>
                        <a:buChar char="●"/>
                      </a:pPr>
                      <a:r>
                        <a:rPr lang="en" sz="1200">
                          <a:solidFill>
                            <a:srgbClr val="434343"/>
                          </a:solidFill>
                        </a:rPr>
                        <a:t>論理的に英語が話せる状態を作る </a:t>
                      </a:r>
                      <a:endParaRPr sz="1200">
                        <a:solidFill>
                          <a:srgbClr val="434343"/>
                        </a:solidFill>
                      </a:endParaRPr>
                    </a:p>
                    <a:p>
                      <a:pPr indent="-304800" lvl="0" marL="457200" rtl="0" algn="l">
                        <a:lnSpc>
                          <a:spcPct val="150000"/>
                        </a:lnSpc>
                        <a:spcBef>
                          <a:spcPts val="0"/>
                        </a:spcBef>
                        <a:spcAft>
                          <a:spcPts val="0"/>
                        </a:spcAft>
                        <a:buClr>
                          <a:srgbClr val="434343"/>
                        </a:buClr>
                        <a:buSzPts val="1200"/>
                        <a:buChar char="●"/>
                      </a:pPr>
                      <a:r>
                        <a:rPr lang="en" sz="1200">
                          <a:solidFill>
                            <a:srgbClr val="434343"/>
                          </a:solidFill>
                        </a:rPr>
                        <a:t>英語でプレゼンができる状態を作る</a:t>
                      </a:r>
                      <a:endParaRPr sz="1200">
                        <a:solidFill>
                          <a:srgbClr val="434343"/>
                        </a:solidFill>
                      </a:endParaRPr>
                    </a:p>
                  </a:txBody>
                  <a:tcPr marT="91425" marB="91425" marR="91425" marL="91425" anchor="ctr">
                    <a:lnT cap="flat" cmpd="sng" w="9525">
                      <a:solidFill>
                        <a:srgbClr val="9E9E9E"/>
                      </a:solidFill>
                      <a:prstDash val="solid"/>
                      <a:round/>
                      <a:headEnd len="sm" w="sm" type="none"/>
                      <a:tailEnd len="sm" w="sm" type="none"/>
                    </a:lnT>
                  </a:tcPr>
                </a:tc>
              </a:tr>
              <a:tr h="1188675">
                <a:tc>
                  <a:txBody>
                    <a:bodyPr/>
                    <a:lstStyle/>
                    <a:p>
                      <a:pPr indent="0" lvl="0" marL="0" rtl="0" algn="ctr">
                        <a:lnSpc>
                          <a:spcPct val="150000"/>
                        </a:lnSpc>
                        <a:spcBef>
                          <a:spcPts val="0"/>
                        </a:spcBef>
                        <a:spcAft>
                          <a:spcPts val="0"/>
                        </a:spcAft>
                        <a:buNone/>
                      </a:pPr>
                      <a:r>
                        <a:rPr lang="en" sz="1200">
                          <a:solidFill>
                            <a:srgbClr val="434343"/>
                          </a:solidFill>
                        </a:rPr>
                        <a:t>こんな人に</a:t>
                      </a:r>
                      <a:endParaRPr sz="1200">
                        <a:solidFill>
                          <a:srgbClr val="434343"/>
                        </a:solidFill>
                      </a:endParaRPr>
                    </a:p>
                    <a:p>
                      <a:pPr indent="0" lvl="0" marL="0" rtl="0" algn="ctr">
                        <a:lnSpc>
                          <a:spcPct val="150000"/>
                        </a:lnSpc>
                        <a:spcBef>
                          <a:spcPts val="0"/>
                        </a:spcBef>
                        <a:spcAft>
                          <a:spcPts val="0"/>
                        </a:spcAft>
                        <a:buNone/>
                      </a:pPr>
                      <a:r>
                        <a:rPr lang="en" sz="1200">
                          <a:solidFill>
                            <a:srgbClr val="434343"/>
                          </a:solidFill>
                        </a:rPr>
                        <a:t>おすすめ</a:t>
                      </a:r>
                      <a:endParaRPr sz="1200">
                        <a:solidFill>
                          <a:srgbClr val="434343"/>
                        </a:solidFill>
                      </a:endParaRPr>
                    </a:p>
                  </a:txBody>
                  <a:tcPr marT="91425" marB="91425" marR="91425" marL="91425" anchor="ctr">
                    <a:solidFill>
                      <a:srgbClr val="EFEFEF"/>
                    </a:solidFill>
                  </a:tcPr>
                </a:tc>
                <a:tc>
                  <a:txBody>
                    <a:bodyPr/>
                    <a:lstStyle/>
                    <a:p>
                      <a:pPr indent="-304800" lvl="0" marL="457200" rtl="0" algn="l">
                        <a:lnSpc>
                          <a:spcPct val="150000"/>
                        </a:lnSpc>
                        <a:spcBef>
                          <a:spcPts val="0"/>
                        </a:spcBef>
                        <a:spcAft>
                          <a:spcPts val="0"/>
                        </a:spcAft>
                        <a:buClr>
                          <a:srgbClr val="434343"/>
                        </a:buClr>
                        <a:buSzPts val="1200"/>
                        <a:buChar char="●"/>
                      </a:pPr>
                      <a:r>
                        <a:rPr lang="en" sz="1200">
                          <a:solidFill>
                            <a:srgbClr val="434343"/>
                          </a:solidFill>
                        </a:rPr>
                        <a:t>ビジネス英語の集中特訓がしたい</a:t>
                      </a:r>
                      <a:endParaRPr sz="1200">
                        <a:solidFill>
                          <a:srgbClr val="434343"/>
                        </a:solidFill>
                      </a:endParaRPr>
                    </a:p>
                    <a:p>
                      <a:pPr indent="-304800" lvl="0" marL="457200" rtl="0" algn="l">
                        <a:lnSpc>
                          <a:spcPct val="150000"/>
                        </a:lnSpc>
                        <a:spcBef>
                          <a:spcPts val="0"/>
                        </a:spcBef>
                        <a:spcAft>
                          <a:spcPts val="0"/>
                        </a:spcAft>
                        <a:buClr>
                          <a:srgbClr val="434343"/>
                        </a:buClr>
                        <a:buSzPts val="1200"/>
                        <a:buChar char="●"/>
                      </a:pPr>
                      <a:r>
                        <a:rPr lang="en" sz="1200">
                          <a:solidFill>
                            <a:srgbClr val="434343"/>
                          </a:solidFill>
                        </a:rPr>
                        <a:t>ビジネスの場で論理的に英語を話したい</a:t>
                      </a:r>
                      <a:endParaRPr sz="1200">
                        <a:solidFill>
                          <a:srgbClr val="434343"/>
                        </a:solidFill>
                      </a:endParaRPr>
                    </a:p>
                    <a:p>
                      <a:pPr indent="-304800" lvl="0" marL="457200" rtl="0" algn="l">
                        <a:lnSpc>
                          <a:spcPct val="150000"/>
                        </a:lnSpc>
                        <a:spcBef>
                          <a:spcPts val="0"/>
                        </a:spcBef>
                        <a:spcAft>
                          <a:spcPts val="0"/>
                        </a:spcAft>
                        <a:buClr>
                          <a:srgbClr val="434343"/>
                        </a:buClr>
                        <a:buSzPts val="1200"/>
                        <a:buChar char="●"/>
                      </a:pPr>
                      <a:r>
                        <a:rPr lang="en" sz="1200">
                          <a:solidFill>
                            <a:srgbClr val="434343"/>
                          </a:solidFill>
                        </a:rPr>
                        <a:t>英語でプレゼンができるようになりたい</a:t>
                      </a:r>
                      <a:endParaRPr sz="1200">
                        <a:solidFill>
                          <a:srgbClr val="434343"/>
                        </a:solidFill>
                      </a:endParaRPr>
                    </a:p>
                  </a:txBody>
                  <a:tcPr marT="91425" marB="91425" marR="91425" marL="91425" anchor="ctr"/>
                </a:tc>
              </a:tr>
            </a:tbl>
          </a:graphicData>
        </a:graphic>
      </p:graphicFrame>
      <p:sp>
        <p:nvSpPr>
          <p:cNvPr id="64" name="Google Shape;64;p14"/>
          <p:cNvSpPr txBox="1"/>
          <p:nvPr>
            <p:ph type="title"/>
          </p:nvPr>
        </p:nvSpPr>
        <p:spPr>
          <a:xfrm>
            <a:off x="3799675" y="530250"/>
            <a:ext cx="32625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SzPct val="49009"/>
              <a:buNone/>
            </a:pPr>
            <a:r>
              <a:rPr b="1" lang="en" sz="2020">
                <a:solidFill>
                  <a:schemeClr val="dk2"/>
                </a:solidFill>
              </a:rPr>
              <a:t>Business Master</a:t>
            </a:r>
            <a:r>
              <a:rPr b="1" lang="en" sz="2020">
                <a:solidFill>
                  <a:schemeClr val="dk2"/>
                </a:solidFill>
              </a:rPr>
              <a:t>の</a:t>
            </a:r>
            <a:r>
              <a:rPr b="1" lang="en" sz="2020">
                <a:solidFill>
                  <a:schemeClr val="dk2"/>
                </a:solidFill>
              </a:rPr>
              <a:t>ポイント</a:t>
            </a:r>
            <a:endParaRPr b="1" sz="2020">
              <a:solidFill>
                <a:schemeClr val="dk2"/>
              </a:solidFill>
            </a:endParaRPr>
          </a:p>
        </p:txBody>
      </p:sp>
      <p:pic>
        <p:nvPicPr>
          <p:cNvPr id="65" name="Google Shape;65;p14"/>
          <p:cNvPicPr preferRelativeResize="0"/>
          <p:nvPr/>
        </p:nvPicPr>
        <p:blipFill>
          <a:blip r:embed="rId3">
            <a:alphaModFix/>
          </a:blip>
          <a:stretch>
            <a:fillRect/>
          </a:stretch>
        </p:blipFill>
        <p:spPr>
          <a:xfrm>
            <a:off x="8111051" y="445025"/>
            <a:ext cx="778052" cy="410150"/>
          </a:xfrm>
          <a:prstGeom prst="rect">
            <a:avLst/>
          </a:prstGeom>
          <a:noFill/>
          <a:ln>
            <a:noFill/>
          </a:ln>
        </p:spPr>
      </p:pic>
      <p:pic>
        <p:nvPicPr>
          <p:cNvPr id="66" name="Google Shape;66;p14"/>
          <p:cNvPicPr preferRelativeResize="0"/>
          <p:nvPr/>
        </p:nvPicPr>
        <p:blipFill>
          <a:blip r:embed="rId4">
            <a:alphaModFix/>
          </a:blip>
          <a:stretch>
            <a:fillRect/>
          </a:stretch>
        </p:blipFill>
        <p:spPr>
          <a:xfrm>
            <a:off x="0" y="0"/>
            <a:ext cx="3428180"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643125" y="855175"/>
            <a:ext cx="4617300" cy="602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2020">
                <a:solidFill>
                  <a:schemeClr val="dk2"/>
                </a:solidFill>
              </a:rPr>
              <a:t>Business Master</a:t>
            </a:r>
            <a:r>
              <a:rPr b="1" lang="en" sz="2020">
                <a:solidFill>
                  <a:schemeClr val="dk2"/>
                </a:solidFill>
              </a:rPr>
              <a:t>の</a:t>
            </a:r>
            <a:r>
              <a:rPr b="1" lang="en" sz="2020">
                <a:solidFill>
                  <a:schemeClr val="dk2"/>
                </a:solidFill>
              </a:rPr>
              <a:t>レッスン数と種類</a:t>
            </a:r>
            <a:endParaRPr b="1" sz="2020">
              <a:solidFill>
                <a:schemeClr val="dk2"/>
              </a:solidFill>
            </a:endParaRPr>
          </a:p>
        </p:txBody>
      </p:sp>
      <p:graphicFrame>
        <p:nvGraphicFramePr>
          <p:cNvPr id="72" name="Google Shape;72;p15"/>
          <p:cNvGraphicFramePr/>
          <p:nvPr/>
        </p:nvGraphicFramePr>
        <p:xfrm>
          <a:off x="706125" y="1848350"/>
          <a:ext cx="3000000" cy="3000000"/>
        </p:xfrm>
        <a:graphic>
          <a:graphicData uri="http://schemas.openxmlformats.org/drawingml/2006/table">
            <a:tbl>
              <a:tblPr>
                <a:noFill/>
                <a:tableStyleId>{C46FC60E-4D08-4E5E-B035-7C73FB978E0F}</a:tableStyleId>
              </a:tblPr>
              <a:tblGrid>
                <a:gridCol w="1290775"/>
                <a:gridCol w="989700"/>
                <a:gridCol w="389275"/>
                <a:gridCol w="1360925"/>
                <a:gridCol w="1284725"/>
                <a:gridCol w="1180300"/>
                <a:gridCol w="1236025"/>
              </a:tblGrid>
              <a:tr h="762000">
                <a:tc>
                  <a:txBody>
                    <a:bodyPr/>
                    <a:lstStyle/>
                    <a:p>
                      <a:pPr indent="0" lvl="0" marL="0" rtl="0" algn="ctr">
                        <a:spcBef>
                          <a:spcPts val="0"/>
                        </a:spcBef>
                        <a:spcAft>
                          <a:spcPts val="0"/>
                        </a:spcAft>
                        <a:buNone/>
                      </a:pPr>
                      <a:r>
                        <a:rPr b="1" lang="en">
                          <a:solidFill>
                            <a:schemeClr val="lt1"/>
                          </a:solidFill>
                        </a:rPr>
                        <a:t>Business</a:t>
                      </a:r>
                      <a:endParaRPr b="1">
                        <a:solidFill>
                          <a:schemeClr val="lt1"/>
                        </a:solidFill>
                      </a:endParaRPr>
                    </a:p>
                    <a:p>
                      <a:pPr indent="0" lvl="0" marL="0" rtl="0" algn="ctr">
                        <a:spcBef>
                          <a:spcPts val="0"/>
                        </a:spcBef>
                        <a:spcAft>
                          <a:spcPts val="0"/>
                        </a:spcAft>
                        <a:buNone/>
                      </a:pPr>
                      <a:r>
                        <a:rPr b="1" lang="en">
                          <a:solidFill>
                            <a:schemeClr val="lt1"/>
                          </a:solidFill>
                        </a:rPr>
                        <a:t>Master</a:t>
                      </a:r>
                      <a:endParaRPr b="1">
                        <a:solidFill>
                          <a:schemeClr val="lt1"/>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chemeClr val="dk2"/>
                    </a:solidFill>
                  </a:tcPr>
                </a:tc>
                <a:tc gridSpan="2">
                  <a:txBody>
                    <a:bodyPr/>
                    <a:lstStyle/>
                    <a:p>
                      <a:pPr indent="0" lvl="0" marL="0" rtl="0" algn="ctr">
                        <a:spcBef>
                          <a:spcPts val="0"/>
                        </a:spcBef>
                        <a:spcAft>
                          <a:spcPts val="0"/>
                        </a:spcAft>
                        <a:buNone/>
                      </a:pPr>
                      <a:r>
                        <a:rPr b="1" lang="en">
                          <a:solidFill>
                            <a:schemeClr val="lt1"/>
                          </a:solidFill>
                        </a:rPr>
                        <a:t>Business 1:1</a:t>
                      </a:r>
                      <a:endParaRPr b="1">
                        <a:solidFill>
                          <a:schemeClr val="lt1"/>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CC0000"/>
                    </a:solidFill>
                  </a:tcPr>
                </a:tc>
                <a:tc hMerge="1"/>
                <a:tc>
                  <a:txBody>
                    <a:bodyPr/>
                    <a:lstStyle/>
                    <a:p>
                      <a:pPr indent="0" lvl="0" marL="0" rtl="0" algn="ctr">
                        <a:spcBef>
                          <a:spcPts val="0"/>
                        </a:spcBef>
                        <a:spcAft>
                          <a:spcPts val="0"/>
                        </a:spcAft>
                        <a:buClr>
                          <a:schemeClr val="dk1"/>
                        </a:buClr>
                        <a:buSzPts val="1100"/>
                        <a:buFont typeface="Arial"/>
                        <a:buNone/>
                      </a:pPr>
                      <a:r>
                        <a:rPr b="1" lang="en">
                          <a:solidFill>
                            <a:schemeClr val="lt1"/>
                          </a:solidFill>
                        </a:rPr>
                        <a:t>Business</a:t>
                      </a:r>
                      <a:r>
                        <a:rPr b="1" lang="en">
                          <a:solidFill>
                            <a:schemeClr val="lt1"/>
                          </a:solidFill>
                        </a:rPr>
                        <a:t> </a:t>
                      </a:r>
                      <a:endParaRPr b="1">
                        <a:solidFill>
                          <a:schemeClr val="lt1"/>
                        </a:solidFill>
                      </a:endParaRPr>
                    </a:p>
                    <a:p>
                      <a:pPr indent="0" lvl="0" marL="0" rtl="0" algn="ctr">
                        <a:spcBef>
                          <a:spcPts val="0"/>
                        </a:spcBef>
                        <a:spcAft>
                          <a:spcPts val="0"/>
                        </a:spcAft>
                        <a:buNone/>
                      </a:pPr>
                      <a:r>
                        <a:rPr b="1" lang="en">
                          <a:solidFill>
                            <a:schemeClr val="lt1"/>
                          </a:solidFill>
                        </a:rPr>
                        <a:t>グループ</a:t>
                      </a:r>
                      <a:endParaRPr b="1">
                        <a:solidFill>
                          <a:schemeClr val="lt1"/>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CC0000"/>
                    </a:solidFill>
                  </a:tcPr>
                </a:tc>
                <a:tc>
                  <a:txBody>
                    <a:bodyPr/>
                    <a:lstStyle/>
                    <a:p>
                      <a:pPr indent="0" lvl="0" marL="0" rtl="0" algn="ctr">
                        <a:spcBef>
                          <a:spcPts val="0"/>
                        </a:spcBef>
                        <a:spcAft>
                          <a:spcPts val="0"/>
                        </a:spcAft>
                        <a:buNone/>
                      </a:pPr>
                      <a:r>
                        <a:rPr b="1" lang="en">
                          <a:solidFill>
                            <a:schemeClr val="lt1"/>
                          </a:solidFill>
                        </a:rPr>
                        <a:t>一般</a:t>
                      </a:r>
                      <a:endParaRPr b="1">
                        <a:solidFill>
                          <a:schemeClr val="lt1"/>
                        </a:solidFill>
                      </a:endParaRPr>
                    </a:p>
                    <a:p>
                      <a:pPr indent="0" lvl="0" marL="0" rtl="0" algn="ctr">
                        <a:spcBef>
                          <a:spcPts val="0"/>
                        </a:spcBef>
                        <a:spcAft>
                          <a:spcPts val="0"/>
                        </a:spcAft>
                        <a:buNone/>
                      </a:pPr>
                      <a:r>
                        <a:rPr b="1" lang="en">
                          <a:solidFill>
                            <a:schemeClr val="lt1"/>
                          </a:solidFill>
                        </a:rPr>
                        <a:t>グループ</a:t>
                      </a:r>
                      <a:endParaRPr b="1">
                        <a:solidFill>
                          <a:schemeClr val="lt1"/>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chemeClr val="dk2"/>
                    </a:solidFill>
                  </a:tcPr>
                </a:tc>
                <a:tc>
                  <a:txBody>
                    <a:bodyPr/>
                    <a:lstStyle/>
                    <a:p>
                      <a:pPr indent="0" lvl="0" marL="0" rtl="0" algn="ctr">
                        <a:spcBef>
                          <a:spcPts val="0"/>
                        </a:spcBef>
                        <a:spcAft>
                          <a:spcPts val="0"/>
                        </a:spcAft>
                        <a:buNone/>
                      </a:pPr>
                      <a:r>
                        <a:rPr b="1" lang="en">
                          <a:solidFill>
                            <a:schemeClr val="lt1"/>
                          </a:solidFill>
                        </a:rPr>
                        <a:t>イブニング</a:t>
                      </a:r>
                      <a:endParaRPr b="1">
                        <a:solidFill>
                          <a:schemeClr val="lt1"/>
                        </a:solidFill>
                      </a:endParaRPr>
                    </a:p>
                    <a:p>
                      <a:pPr indent="0" lvl="0" marL="0" rtl="0" algn="ctr">
                        <a:spcBef>
                          <a:spcPts val="0"/>
                        </a:spcBef>
                        <a:spcAft>
                          <a:spcPts val="0"/>
                        </a:spcAft>
                        <a:buNone/>
                      </a:pPr>
                      <a:r>
                        <a:rPr b="1" lang="en">
                          <a:solidFill>
                            <a:schemeClr val="lt1"/>
                          </a:solidFill>
                        </a:rPr>
                        <a:t>グループ</a:t>
                      </a:r>
                      <a:endParaRPr b="1">
                        <a:solidFill>
                          <a:schemeClr val="lt1"/>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chemeClr val="dk2"/>
                    </a:solidFill>
                  </a:tcPr>
                </a:tc>
                <a:tc>
                  <a:txBody>
                    <a:bodyPr/>
                    <a:lstStyle/>
                    <a:p>
                      <a:pPr indent="0" lvl="0" marL="0" rtl="0" algn="ctr">
                        <a:spcBef>
                          <a:spcPts val="0"/>
                        </a:spcBef>
                        <a:spcAft>
                          <a:spcPts val="0"/>
                        </a:spcAft>
                        <a:buNone/>
                      </a:pPr>
                      <a:r>
                        <a:rPr b="1" lang="en">
                          <a:solidFill>
                            <a:schemeClr val="lt1"/>
                          </a:solidFill>
                        </a:rPr>
                        <a:t>合計</a:t>
                      </a:r>
                      <a:endParaRPr b="1">
                        <a:solidFill>
                          <a:schemeClr val="lt1"/>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chemeClr val="dk2"/>
                    </a:solidFill>
                  </a:tcPr>
                </a:tc>
              </a:tr>
              <a:tr h="498200">
                <a:tc>
                  <a:txBody>
                    <a:bodyPr/>
                    <a:lstStyle/>
                    <a:p>
                      <a:pPr indent="0" lvl="0" marL="0" rtl="0" algn="ctr">
                        <a:spcBef>
                          <a:spcPts val="0"/>
                        </a:spcBef>
                        <a:spcAft>
                          <a:spcPts val="0"/>
                        </a:spcAft>
                        <a:buNone/>
                      </a:pPr>
                      <a:r>
                        <a:rPr b="1" lang="en" sz="1600">
                          <a:solidFill>
                            <a:srgbClr val="666666"/>
                          </a:solidFill>
                        </a:rPr>
                        <a:t>Business</a:t>
                      </a:r>
                      <a:endParaRPr b="1" sz="1600">
                        <a:solidFill>
                          <a:srgbClr val="666666"/>
                        </a:solidFill>
                      </a:endParaRPr>
                    </a:p>
                    <a:p>
                      <a:pPr indent="0" lvl="0" marL="0" rtl="0" algn="ctr">
                        <a:spcBef>
                          <a:spcPts val="0"/>
                        </a:spcBef>
                        <a:spcAft>
                          <a:spcPts val="0"/>
                        </a:spcAft>
                        <a:buNone/>
                      </a:pPr>
                      <a:r>
                        <a:rPr b="1" lang="en" sz="1600">
                          <a:solidFill>
                            <a:srgbClr val="666666"/>
                          </a:solidFill>
                        </a:rPr>
                        <a:t>Master 8</a:t>
                      </a:r>
                      <a:endParaRPr b="1" sz="1600">
                        <a:solidFill>
                          <a:srgbClr val="666666"/>
                        </a:solidFill>
                      </a:endParaRPr>
                    </a:p>
                  </a:txBody>
                  <a:tcPr marT="91425" marB="91425" marR="91425" marL="91425" anchor="ctr">
                    <a:lnT cap="flat" cmpd="sng" w="9525">
                      <a:solidFill>
                        <a:srgbClr val="CCCCCC"/>
                      </a:solidFill>
                      <a:prstDash val="solid"/>
                      <a:round/>
                      <a:headEnd len="sm" w="sm" type="none"/>
                      <a:tailEnd len="sm" w="sm" type="none"/>
                    </a:lnT>
                    <a:solidFill>
                      <a:srgbClr val="EFEFEF"/>
                    </a:solidFill>
                  </a:tcPr>
                </a:tc>
                <a:tc gridSpan="2">
                  <a:txBody>
                    <a:bodyPr/>
                    <a:lstStyle/>
                    <a:p>
                      <a:pPr indent="0" lvl="0" marL="0" rtl="0" algn="ctr">
                        <a:spcBef>
                          <a:spcPts val="0"/>
                        </a:spcBef>
                        <a:spcAft>
                          <a:spcPts val="0"/>
                        </a:spcAft>
                        <a:buNone/>
                      </a:pPr>
                      <a:r>
                        <a:rPr b="1" lang="en" sz="1700">
                          <a:solidFill>
                            <a:srgbClr val="666666"/>
                          </a:solidFill>
                        </a:rPr>
                        <a:t>3</a:t>
                      </a:r>
                      <a:endParaRPr b="1" sz="1300">
                        <a:solidFill>
                          <a:srgbClr val="666666"/>
                        </a:solidFill>
                      </a:endParaRPr>
                    </a:p>
                  </a:txBody>
                  <a:tcPr marT="91425" marB="91425" marR="91425" marL="91425" anchor="ctr">
                    <a:lnR cap="flat" cmpd="sng" w="9525">
                      <a:solidFill>
                        <a:srgbClr val="9E9E9E"/>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a:txBody>
                    <a:bodyPr/>
                    <a:lstStyle/>
                    <a:p>
                      <a:pPr indent="0" lvl="0" marL="0" rtl="0" algn="ctr">
                        <a:spcBef>
                          <a:spcPts val="0"/>
                        </a:spcBef>
                        <a:spcAft>
                          <a:spcPts val="0"/>
                        </a:spcAft>
                        <a:buClr>
                          <a:schemeClr val="dk1"/>
                        </a:buClr>
                        <a:buSzPts val="1100"/>
                        <a:buFont typeface="Arial"/>
                        <a:buNone/>
                      </a:pPr>
                      <a:r>
                        <a:rPr b="1" lang="en" sz="1700">
                          <a:solidFill>
                            <a:srgbClr val="666666"/>
                          </a:solidFill>
                        </a:rPr>
                        <a:t>2</a:t>
                      </a:r>
                      <a:endParaRPr b="1" sz="1200">
                        <a:solidFill>
                          <a:srgbClr val="666666"/>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n" sz="1700">
                          <a:solidFill>
                            <a:srgbClr val="666666"/>
                          </a:solidFill>
                        </a:rPr>
                        <a:t>1</a:t>
                      </a:r>
                      <a:endParaRPr b="1" sz="1700">
                        <a:solidFill>
                          <a:srgbClr val="666666"/>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700">
                          <a:solidFill>
                            <a:srgbClr val="666666"/>
                          </a:solidFill>
                        </a:rPr>
                        <a:t>2</a:t>
                      </a:r>
                      <a:endParaRPr b="1" sz="1300">
                        <a:solidFill>
                          <a:srgbClr val="666666"/>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700">
                          <a:solidFill>
                            <a:srgbClr val="666666"/>
                          </a:solidFill>
                        </a:rPr>
                        <a:t>8 </a:t>
                      </a:r>
                      <a:r>
                        <a:rPr b="1" lang="en" sz="1200">
                          <a:solidFill>
                            <a:srgbClr val="666666"/>
                          </a:solidFill>
                        </a:rPr>
                        <a:t>クラス</a:t>
                      </a:r>
                      <a:endParaRPr b="1" sz="1200">
                        <a:solidFill>
                          <a:srgbClr val="666666"/>
                        </a:solidFill>
                      </a:endParaRPr>
                    </a:p>
                  </a:txBody>
                  <a:tcPr marT="91425" marB="91425" marR="91425" marL="91425" anchor="ctr">
                    <a:lnL cap="flat" cmpd="sng" w="9525">
                      <a:solidFill>
                        <a:srgbClr val="9E9E9E"/>
                      </a:solidFill>
                      <a:prstDash val="solid"/>
                      <a:round/>
                      <a:headEnd len="sm" w="sm" type="none"/>
                      <a:tailEnd len="sm" w="sm" type="none"/>
                    </a:lnL>
                    <a:lnT cap="flat" cmpd="sng" w="9525">
                      <a:solidFill>
                        <a:srgbClr val="CCCCCC"/>
                      </a:solidFill>
                      <a:prstDash val="solid"/>
                      <a:round/>
                      <a:headEnd len="sm" w="sm" type="none"/>
                      <a:tailEnd len="sm" w="sm" type="none"/>
                    </a:lnT>
                    <a:solidFill>
                      <a:srgbClr val="FFF2CC"/>
                    </a:solidFill>
                  </a:tcPr>
                </a:tc>
              </a:tr>
            </a:tbl>
          </a:graphicData>
        </a:graphic>
      </p:graphicFrame>
      <p:sp>
        <p:nvSpPr>
          <p:cNvPr id="73" name="Google Shape;73;p15"/>
          <p:cNvSpPr txBox="1"/>
          <p:nvPr/>
        </p:nvSpPr>
        <p:spPr>
          <a:xfrm>
            <a:off x="5437875" y="3606450"/>
            <a:ext cx="3000000" cy="3849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b="1" lang="en" sz="1300">
                <a:solidFill>
                  <a:srgbClr val="666666"/>
                </a:solidFill>
              </a:rPr>
              <a:t>1クラス45分 休憩5分</a:t>
            </a:r>
            <a:endParaRPr b="1" sz="100">
              <a:solidFill>
                <a:srgbClr val="666666"/>
              </a:solidFill>
            </a:endParaRPr>
          </a:p>
        </p:txBody>
      </p:sp>
      <p:sp>
        <p:nvSpPr>
          <p:cNvPr id="74" name="Google Shape;74;p15"/>
          <p:cNvSpPr/>
          <p:nvPr/>
        </p:nvSpPr>
        <p:spPr>
          <a:xfrm>
            <a:off x="0" y="4934700"/>
            <a:ext cx="9170400" cy="208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5" name="Google Shape;75;p15"/>
          <p:cNvPicPr preferRelativeResize="0"/>
          <p:nvPr/>
        </p:nvPicPr>
        <p:blipFill>
          <a:blip r:embed="rId3">
            <a:alphaModFix/>
          </a:blip>
          <a:stretch>
            <a:fillRect/>
          </a:stretch>
        </p:blipFill>
        <p:spPr>
          <a:xfrm>
            <a:off x="8111051" y="445025"/>
            <a:ext cx="778052" cy="410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763150" y="653975"/>
            <a:ext cx="50028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2020">
                <a:solidFill>
                  <a:schemeClr val="dk2"/>
                </a:solidFill>
              </a:rPr>
              <a:t>Business Masterで</a:t>
            </a:r>
            <a:r>
              <a:rPr b="1" lang="en" sz="2020">
                <a:solidFill>
                  <a:schemeClr val="dk2"/>
                </a:solidFill>
              </a:rPr>
              <a:t>学べる内容</a:t>
            </a:r>
            <a:endParaRPr b="1" sz="2020">
              <a:solidFill>
                <a:schemeClr val="dk2"/>
              </a:solidFill>
            </a:endParaRPr>
          </a:p>
        </p:txBody>
      </p:sp>
      <p:sp>
        <p:nvSpPr>
          <p:cNvPr id="81" name="Google Shape;81;p16"/>
          <p:cNvSpPr/>
          <p:nvPr/>
        </p:nvSpPr>
        <p:spPr>
          <a:xfrm>
            <a:off x="26375" y="4934700"/>
            <a:ext cx="9144000" cy="208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82" name="Google Shape;82;p16"/>
          <p:cNvGraphicFramePr/>
          <p:nvPr/>
        </p:nvGraphicFramePr>
        <p:xfrm>
          <a:off x="763150" y="1435438"/>
          <a:ext cx="3000000" cy="3000000"/>
        </p:xfrm>
        <a:graphic>
          <a:graphicData uri="http://schemas.openxmlformats.org/drawingml/2006/table">
            <a:tbl>
              <a:tblPr>
                <a:noFill/>
                <a:tableStyleId>{C46FC60E-4D08-4E5E-B035-7C73FB978E0F}</a:tableStyleId>
              </a:tblPr>
              <a:tblGrid>
                <a:gridCol w="1595275"/>
                <a:gridCol w="5852000"/>
              </a:tblGrid>
              <a:tr h="863850">
                <a:tc>
                  <a:txBody>
                    <a:bodyPr/>
                    <a:lstStyle/>
                    <a:p>
                      <a:pPr indent="0" lvl="0" marL="0" rtl="0" algn="ctr">
                        <a:lnSpc>
                          <a:spcPct val="150000"/>
                        </a:lnSpc>
                        <a:spcBef>
                          <a:spcPts val="0"/>
                        </a:spcBef>
                        <a:spcAft>
                          <a:spcPts val="0"/>
                        </a:spcAft>
                        <a:buNone/>
                      </a:pPr>
                      <a:r>
                        <a:rPr lang="en" sz="1200"/>
                        <a:t>Business 1:1</a:t>
                      </a:r>
                      <a:endParaRPr sz="1200"/>
                    </a:p>
                  </a:txBody>
                  <a:tcPr marT="91425" marB="91425" marR="91425" marL="91425" anchor="ctr">
                    <a:solidFill>
                      <a:srgbClr val="F3F3F3"/>
                    </a:solidFill>
                  </a:tcPr>
                </a:tc>
                <a:tc>
                  <a:txBody>
                    <a:bodyPr/>
                    <a:lstStyle/>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ビジネス英語を学べる教材を使って、スピーキング、リスニング、リーディングの技能を鍛える。デフォルトでは</a:t>
                      </a:r>
                      <a:r>
                        <a:rPr lang="en" sz="1200">
                          <a:solidFill>
                            <a:schemeClr val="dk1"/>
                          </a:solidFill>
                        </a:rPr>
                        <a:t>ライティングは入っていないが、変更も可能。</a:t>
                      </a:r>
                      <a:endParaRPr sz="1200"/>
                    </a:p>
                  </a:txBody>
                  <a:tcPr marT="91425" marB="91425" marR="91425" marL="91425" anchor="ctr"/>
                </a:tc>
              </a:tr>
              <a:tr h="698675">
                <a:tc>
                  <a:txBody>
                    <a:bodyPr/>
                    <a:lstStyle/>
                    <a:p>
                      <a:pPr indent="0" lvl="0" marL="0" rtl="0" algn="ctr">
                        <a:lnSpc>
                          <a:spcPct val="150000"/>
                        </a:lnSpc>
                        <a:spcBef>
                          <a:spcPts val="0"/>
                        </a:spcBef>
                        <a:spcAft>
                          <a:spcPts val="0"/>
                        </a:spcAft>
                        <a:buNone/>
                      </a:pPr>
                      <a:r>
                        <a:rPr lang="en" sz="1200"/>
                        <a:t>Businessグループ</a:t>
                      </a:r>
                      <a:endParaRPr sz="1200"/>
                    </a:p>
                  </a:txBody>
                  <a:tcPr marT="91425" marB="91425" marR="91425" marL="91425" anchor="ctr">
                    <a:solidFill>
                      <a:srgbClr val="F3F3F3"/>
                    </a:solidFill>
                  </a:tcPr>
                </a:tc>
                <a:tc>
                  <a:txBody>
                    <a:bodyPr/>
                    <a:lstStyle/>
                    <a:p>
                      <a:pPr indent="0" lvl="0" marL="0" rtl="0" algn="l">
                        <a:lnSpc>
                          <a:spcPct val="150000"/>
                        </a:lnSpc>
                        <a:spcBef>
                          <a:spcPts val="0"/>
                        </a:spcBef>
                        <a:spcAft>
                          <a:spcPts val="0"/>
                        </a:spcAft>
                        <a:buNone/>
                      </a:pPr>
                      <a:r>
                        <a:rPr lang="en" sz="1200">
                          <a:solidFill>
                            <a:schemeClr val="dk1"/>
                          </a:solidFill>
                        </a:rPr>
                        <a:t>ビジネスコレスポンダンス、ビジネスプレゼンテーションのビジネス専用グループクラスが受講できる。</a:t>
                      </a:r>
                      <a:endParaRPr sz="1200">
                        <a:solidFill>
                          <a:schemeClr val="dk1"/>
                        </a:solidFill>
                      </a:endParaRPr>
                    </a:p>
                  </a:txBody>
                  <a:tcPr marT="91425" marB="91425" marR="91425" marL="91425" anchor="ctr"/>
                </a:tc>
              </a:tr>
              <a:tr h="698675">
                <a:tc>
                  <a:txBody>
                    <a:bodyPr/>
                    <a:lstStyle/>
                    <a:p>
                      <a:pPr indent="0" lvl="0" marL="0" rtl="0" algn="ctr">
                        <a:lnSpc>
                          <a:spcPct val="150000"/>
                        </a:lnSpc>
                        <a:spcBef>
                          <a:spcPts val="0"/>
                        </a:spcBef>
                        <a:spcAft>
                          <a:spcPts val="0"/>
                        </a:spcAft>
                        <a:buNone/>
                      </a:pPr>
                      <a:r>
                        <a:rPr lang="en" sz="1200"/>
                        <a:t>一般グループ</a:t>
                      </a:r>
                      <a:endParaRPr sz="1200"/>
                    </a:p>
                  </a:txBody>
                  <a:tcPr marT="91425" marB="91425" marR="91425" marL="91425" anchor="ctr">
                    <a:solidFill>
                      <a:srgbClr val="F3F3F3"/>
                    </a:solidFill>
                  </a:tcPr>
                </a:tc>
                <a:tc>
                  <a:txBody>
                    <a:bodyPr/>
                    <a:lstStyle/>
                    <a:p>
                      <a:pPr indent="0" lvl="0" marL="0" rtl="0" algn="l">
                        <a:lnSpc>
                          <a:spcPct val="150000"/>
                        </a:lnSpc>
                        <a:spcBef>
                          <a:spcPts val="0"/>
                        </a:spcBef>
                        <a:spcAft>
                          <a:spcPts val="0"/>
                        </a:spcAft>
                        <a:buNone/>
                      </a:pPr>
                      <a:r>
                        <a:rPr lang="en" sz="1200">
                          <a:solidFill>
                            <a:schemeClr val="dk1"/>
                          </a:solidFill>
                        </a:rPr>
                        <a:t>リスニング、発音、コンポジション、英文法、ディスカッション、パターンの中から選択できる。2週間ごとに変更も可能。</a:t>
                      </a:r>
                      <a:endParaRPr sz="1200">
                        <a:solidFill>
                          <a:schemeClr val="dk1"/>
                        </a:solidFill>
                      </a:endParaRPr>
                    </a:p>
                  </a:txBody>
                  <a:tcPr marT="91425" marB="91425" marR="91425" marL="91425" anchor="ctr"/>
                </a:tc>
              </a:tr>
              <a:tr h="773075">
                <a:tc>
                  <a:txBody>
                    <a:bodyPr/>
                    <a:lstStyle/>
                    <a:p>
                      <a:pPr indent="0" lvl="0" marL="0" rtl="0" algn="ctr">
                        <a:lnSpc>
                          <a:spcPct val="150000"/>
                        </a:lnSpc>
                        <a:spcBef>
                          <a:spcPts val="0"/>
                        </a:spcBef>
                        <a:spcAft>
                          <a:spcPts val="0"/>
                        </a:spcAft>
                        <a:buNone/>
                      </a:pPr>
                      <a:r>
                        <a:rPr lang="en" sz="1200"/>
                        <a:t>イブニンググループ</a:t>
                      </a:r>
                      <a:endParaRPr sz="1200"/>
                    </a:p>
                  </a:txBody>
                  <a:tcPr marT="91425" marB="91425" marR="91425" marL="91425" anchor="ctr">
                    <a:solidFill>
                      <a:srgbClr val="F3F3F3"/>
                    </a:solidFill>
                  </a:tcPr>
                </a:tc>
                <a:tc>
                  <a:txBody>
                    <a:bodyPr/>
                    <a:lstStyle/>
                    <a:p>
                      <a:pPr indent="0" lvl="0" marL="0" rtl="0" algn="l">
                        <a:lnSpc>
                          <a:spcPct val="150000"/>
                        </a:lnSpc>
                        <a:spcBef>
                          <a:spcPts val="0"/>
                        </a:spcBef>
                        <a:spcAft>
                          <a:spcPts val="0"/>
                        </a:spcAft>
                        <a:buNone/>
                      </a:pPr>
                      <a:r>
                        <a:rPr lang="en" sz="1200"/>
                        <a:t>楽しみながら学ぶアクティビティ型のレッスン。ヨガ、ダンス、リスニング（映画や音楽など）、リーディング（漫画や小説の一部など）から2つを受講できる。</a:t>
                      </a:r>
                      <a:endParaRPr sz="1200"/>
                    </a:p>
                  </a:txBody>
                  <a:tcPr marT="91425" marB="91425" marR="91425" marL="91425" anchor="ctr"/>
                </a:tc>
              </a:tr>
            </a:tbl>
          </a:graphicData>
        </a:graphic>
      </p:graphicFrame>
      <p:pic>
        <p:nvPicPr>
          <p:cNvPr id="83" name="Google Shape;83;p16"/>
          <p:cNvPicPr preferRelativeResize="0"/>
          <p:nvPr/>
        </p:nvPicPr>
        <p:blipFill>
          <a:blip r:embed="rId3">
            <a:alphaModFix/>
          </a:blip>
          <a:stretch>
            <a:fillRect/>
          </a:stretch>
        </p:blipFill>
        <p:spPr>
          <a:xfrm>
            <a:off x="8111051" y="445025"/>
            <a:ext cx="778052" cy="410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763150" y="577775"/>
            <a:ext cx="50028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2020">
                <a:solidFill>
                  <a:schemeClr val="dk2"/>
                </a:solidFill>
              </a:rPr>
              <a:t>Business</a:t>
            </a:r>
            <a:r>
              <a:rPr b="1" lang="en" sz="2020">
                <a:solidFill>
                  <a:schemeClr val="dk2"/>
                </a:solidFill>
              </a:rPr>
              <a:t> Masterの3</a:t>
            </a:r>
            <a:r>
              <a:rPr b="1" lang="en" sz="2020">
                <a:solidFill>
                  <a:schemeClr val="dk2"/>
                </a:solidFill>
              </a:rPr>
              <a:t>つの特典</a:t>
            </a:r>
            <a:endParaRPr b="1" sz="2020">
              <a:solidFill>
                <a:schemeClr val="dk2"/>
              </a:solidFill>
            </a:endParaRPr>
          </a:p>
        </p:txBody>
      </p:sp>
      <p:sp>
        <p:nvSpPr>
          <p:cNvPr id="89" name="Google Shape;89;p17"/>
          <p:cNvSpPr/>
          <p:nvPr/>
        </p:nvSpPr>
        <p:spPr>
          <a:xfrm>
            <a:off x="26375" y="4934700"/>
            <a:ext cx="9144000" cy="208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90" name="Google Shape;90;p17"/>
          <p:cNvGraphicFramePr/>
          <p:nvPr/>
        </p:nvGraphicFramePr>
        <p:xfrm>
          <a:off x="763150" y="1404600"/>
          <a:ext cx="3000000" cy="3000000"/>
        </p:xfrm>
        <a:graphic>
          <a:graphicData uri="http://schemas.openxmlformats.org/drawingml/2006/table">
            <a:tbl>
              <a:tblPr>
                <a:noFill/>
                <a:tableStyleId>{C46FC60E-4D08-4E5E-B035-7C73FB978E0F}</a:tableStyleId>
              </a:tblPr>
              <a:tblGrid>
                <a:gridCol w="1595275"/>
                <a:gridCol w="5852000"/>
              </a:tblGrid>
              <a:tr h="1015425">
                <a:tc>
                  <a:txBody>
                    <a:bodyPr/>
                    <a:lstStyle/>
                    <a:p>
                      <a:pPr indent="0" lvl="0" marL="0" rtl="0" algn="ctr">
                        <a:lnSpc>
                          <a:spcPct val="150000"/>
                        </a:lnSpc>
                        <a:spcBef>
                          <a:spcPts val="0"/>
                        </a:spcBef>
                        <a:spcAft>
                          <a:spcPts val="0"/>
                        </a:spcAft>
                        <a:buNone/>
                      </a:pPr>
                      <a:r>
                        <a:rPr lang="en" sz="1200"/>
                        <a:t>ビジネス</a:t>
                      </a:r>
                      <a:endParaRPr sz="1200"/>
                    </a:p>
                    <a:p>
                      <a:pPr indent="0" lvl="0" marL="0" rtl="0" algn="ctr">
                        <a:lnSpc>
                          <a:spcPct val="150000"/>
                        </a:lnSpc>
                        <a:spcBef>
                          <a:spcPts val="0"/>
                        </a:spcBef>
                        <a:spcAft>
                          <a:spcPts val="0"/>
                        </a:spcAft>
                        <a:buNone/>
                      </a:pPr>
                      <a:r>
                        <a:rPr lang="en" sz="1200"/>
                        <a:t>Zoomクリニック</a:t>
                      </a:r>
                      <a:endParaRPr sz="1200"/>
                    </a:p>
                  </a:txBody>
                  <a:tcPr marT="91425" marB="91425" marR="91425" marL="91425" anchor="ctr">
                    <a:solidFill>
                      <a:srgbClr val="F3F3F3"/>
                    </a:solidFill>
                  </a:tcPr>
                </a:tc>
                <a:tc>
                  <a:txBody>
                    <a:bodyPr/>
                    <a:lstStyle/>
                    <a:p>
                      <a:pPr indent="0" lvl="0" marL="0" rtl="0" algn="l">
                        <a:lnSpc>
                          <a:spcPct val="150000"/>
                        </a:lnSpc>
                        <a:spcBef>
                          <a:spcPts val="0"/>
                        </a:spcBef>
                        <a:spcAft>
                          <a:spcPts val="0"/>
                        </a:spcAft>
                        <a:buNone/>
                      </a:pPr>
                      <a:r>
                        <a:rPr lang="en" sz="1200">
                          <a:solidFill>
                            <a:schemeClr val="dk1"/>
                          </a:solidFill>
                        </a:rPr>
                        <a:t>2 週間ごとに行われるスピーキングテスト。Zoom を用いて商品説明、質疑応答、クレーム対応など実際のビジネスシーンを想定した会話を行いテストする。ビデオは録画され、担当講師からのフィードバックやアドバイスがもらえる。</a:t>
                      </a:r>
                      <a:endParaRPr sz="1200">
                        <a:solidFill>
                          <a:schemeClr val="dk1"/>
                        </a:solidFill>
                      </a:endParaRPr>
                    </a:p>
                  </a:txBody>
                  <a:tcPr marT="91425" marB="91425" marR="91425" marL="91425" anchor="ctr"/>
                </a:tc>
              </a:tr>
              <a:tr h="1015425">
                <a:tc>
                  <a:txBody>
                    <a:bodyPr/>
                    <a:lstStyle/>
                    <a:p>
                      <a:pPr indent="0" lvl="0" marL="0" rtl="0" algn="ctr">
                        <a:lnSpc>
                          <a:spcPct val="150000"/>
                        </a:lnSpc>
                        <a:spcBef>
                          <a:spcPts val="0"/>
                        </a:spcBef>
                        <a:spcAft>
                          <a:spcPts val="0"/>
                        </a:spcAft>
                        <a:buNone/>
                      </a:pPr>
                      <a:r>
                        <a:rPr lang="en" sz="1200"/>
                        <a:t>ビジネス</a:t>
                      </a:r>
                      <a:endParaRPr sz="1200"/>
                    </a:p>
                    <a:p>
                      <a:pPr indent="0" lvl="0" marL="0" rtl="0" algn="ctr">
                        <a:lnSpc>
                          <a:spcPct val="150000"/>
                        </a:lnSpc>
                        <a:spcBef>
                          <a:spcPts val="0"/>
                        </a:spcBef>
                        <a:spcAft>
                          <a:spcPts val="0"/>
                        </a:spcAft>
                        <a:buNone/>
                      </a:pPr>
                      <a:r>
                        <a:rPr lang="en" sz="1200"/>
                        <a:t>プレゼンテーション</a:t>
                      </a:r>
                      <a:endParaRPr sz="1200"/>
                    </a:p>
                  </a:txBody>
                  <a:tcPr marT="91425" marB="91425" marR="91425" marL="91425" anchor="ctr">
                    <a:solidFill>
                      <a:srgbClr val="F3F3F3"/>
                    </a:solidFill>
                  </a:tcPr>
                </a:tc>
                <a:tc>
                  <a:txBody>
                    <a:bodyPr/>
                    <a:lstStyle/>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2 週間ごとに行われるビジネスプレゼンのテスト。テストは録画され、その映像をもとに担当講師からフィードバックやアドバイスを受けることができる。</a:t>
                      </a:r>
                      <a:endParaRPr sz="1200">
                        <a:solidFill>
                          <a:schemeClr val="dk1"/>
                        </a:solidFill>
                      </a:endParaRPr>
                    </a:p>
                  </a:txBody>
                  <a:tcPr marT="91425" marB="91425" marR="91425" marL="91425" anchor="ctr"/>
                </a:tc>
              </a:tr>
              <a:tr h="949800">
                <a:tc>
                  <a:txBody>
                    <a:bodyPr/>
                    <a:lstStyle/>
                    <a:p>
                      <a:pPr indent="0" lvl="0" marL="0" rtl="0" algn="ctr">
                        <a:lnSpc>
                          <a:spcPct val="150000"/>
                        </a:lnSpc>
                        <a:spcBef>
                          <a:spcPts val="0"/>
                        </a:spcBef>
                        <a:spcAft>
                          <a:spcPts val="0"/>
                        </a:spcAft>
                        <a:buNone/>
                      </a:pPr>
                      <a:r>
                        <a:rPr lang="en" sz="1200"/>
                        <a:t>コンサルテーション</a:t>
                      </a:r>
                      <a:endParaRPr sz="1200"/>
                    </a:p>
                  </a:txBody>
                  <a:tcPr marT="91425" marB="91425" marR="91425" marL="91425" anchor="ctr">
                    <a:solidFill>
                      <a:srgbClr val="F3F3F3"/>
                    </a:solidFill>
                  </a:tcPr>
                </a:tc>
                <a:tc>
                  <a:txBody>
                    <a:bodyPr/>
                    <a:lstStyle/>
                    <a:p>
                      <a:pPr indent="0" lvl="0" marL="0" rtl="0" algn="l">
                        <a:lnSpc>
                          <a:spcPct val="150000"/>
                        </a:lnSpc>
                        <a:spcBef>
                          <a:spcPts val="0"/>
                        </a:spcBef>
                        <a:spcAft>
                          <a:spcPts val="0"/>
                        </a:spcAft>
                        <a:buNone/>
                      </a:pPr>
                      <a:r>
                        <a:rPr lang="en" sz="1200"/>
                        <a:t>海外の大学を卒業し、国際的なキャリアを持つマネージャーが英語学習やビジネス英語の上達方法についてアドバイスします。</a:t>
                      </a:r>
                      <a:endParaRPr sz="1200"/>
                    </a:p>
                  </a:txBody>
                  <a:tcPr marT="91425" marB="91425" marR="91425" marL="91425" anchor="ctr"/>
                </a:tc>
              </a:tr>
            </a:tbl>
          </a:graphicData>
        </a:graphic>
      </p:graphicFrame>
      <p:pic>
        <p:nvPicPr>
          <p:cNvPr id="91" name="Google Shape;91;p17"/>
          <p:cNvPicPr preferRelativeResize="0"/>
          <p:nvPr/>
        </p:nvPicPr>
        <p:blipFill>
          <a:blip r:embed="rId3">
            <a:alphaModFix/>
          </a:blip>
          <a:stretch>
            <a:fillRect/>
          </a:stretch>
        </p:blipFill>
        <p:spPr>
          <a:xfrm>
            <a:off x="8111051" y="445025"/>
            <a:ext cx="778052" cy="4101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idx="1" type="body"/>
          </p:nvPr>
        </p:nvSpPr>
        <p:spPr>
          <a:xfrm>
            <a:off x="1106850" y="1739350"/>
            <a:ext cx="6792000" cy="2358600"/>
          </a:xfrm>
          <a:prstGeom prst="rect">
            <a:avLst/>
          </a:prstGeom>
        </p:spPr>
        <p:txBody>
          <a:bodyPr anchorCtr="0" anchor="ctr"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en"/>
              <a:t>1:1と</a:t>
            </a:r>
            <a:r>
              <a:rPr lang="en"/>
              <a:t>グループでビジネス英語の集中特訓ができる</a:t>
            </a:r>
            <a:endParaRPr/>
          </a:p>
          <a:p>
            <a:pPr indent="-342900" lvl="0" marL="457200" rtl="0" algn="l">
              <a:lnSpc>
                <a:spcPct val="150000"/>
              </a:lnSpc>
              <a:spcBef>
                <a:spcPts val="0"/>
              </a:spcBef>
              <a:spcAft>
                <a:spcPts val="0"/>
              </a:spcAft>
              <a:buSzPts val="1800"/>
              <a:buChar char="●"/>
            </a:pPr>
            <a:r>
              <a:rPr lang="en"/>
              <a:t>初級者、中級者向けのコース</a:t>
            </a:r>
            <a:endParaRPr sz="1400"/>
          </a:p>
          <a:p>
            <a:pPr indent="-342900" lvl="0" marL="457200" rtl="0" algn="l">
              <a:lnSpc>
                <a:spcPct val="150000"/>
              </a:lnSpc>
              <a:spcBef>
                <a:spcPts val="0"/>
              </a:spcBef>
              <a:spcAft>
                <a:spcPts val="0"/>
              </a:spcAft>
              <a:buSzPts val="1800"/>
              <a:buChar char="●"/>
            </a:pPr>
            <a:r>
              <a:rPr lang="en"/>
              <a:t>ビジネス</a:t>
            </a:r>
            <a:r>
              <a:rPr lang="en"/>
              <a:t>の現場で</a:t>
            </a:r>
            <a:r>
              <a:rPr lang="en"/>
              <a:t>活用できる論理的英語力の習得を目指す</a:t>
            </a:r>
            <a:endParaRPr/>
          </a:p>
          <a:p>
            <a:pPr indent="-342900" lvl="0" marL="457200" rtl="0" algn="l">
              <a:lnSpc>
                <a:spcPct val="150000"/>
              </a:lnSpc>
              <a:spcBef>
                <a:spcPts val="0"/>
              </a:spcBef>
              <a:spcAft>
                <a:spcPts val="0"/>
              </a:spcAft>
              <a:buSzPts val="1800"/>
              <a:buChar char="●"/>
            </a:pPr>
            <a:r>
              <a:rPr lang="en"/>
              <a:t>英語でプレゼンする訓練が積めるのもおすすめポイント</a:t>
            </a:r>
            <a:endParaRPr/>
          </a:p>
          <a:p>
            <a:pPr indent="-342900" lvl="0" marL="457200" rtl="0" algn="l">
              <a:lnSpc>
                <a:spcPct val="150000"/>
              </a:lnSpc>
              <a:spcBef>
                <a:spcPts val="0"/>
              </a:spcBef>
              <a:spcAft>
                <a:spcPts val="0"/>
              </a:spcAft>
              <a:buSzPts val="1800"/>
              <a:buChar char="●"/>
            </a:pPr>
            <a:r>
              <a:rPr lang="en"/>
              <a:t>このコースだけの3つのユニークな特典がある</a:t>
            </a:r>
            <a:endParaRPr/>
          </a:p>
        </p:txBody>
      </p:sp>
      <p:pic>
        <p:nvPicPr>
          <p:cNvPr id="97" name="Google Shape;97;p18"/>
          <p:cNvPicPr preferRelativeResize="0"/>
          <p:nvPr/>
        </p:nvPicPr>
        <p:blipFill>
          <a:blip r:embed="rId3">
            <a:alphaModFix/>
          </a:blip>
          <a:stretch>
            <a:fillRect/>
          </a:stretch>
        </p:blipFill>
        <p:spPr>
          <a:xfrm>
            <a:off x="8111051" y="445025"/>
            <a:ext cx="778052" cy="410150"/>
          </a:xfrm>
          <a:prstGeom prst="rect">
            <a:avLst/>
          </a:prstGeom>
          <a:noFill/>
          <a:ln>
            <a:noFill/>
          </a:ln>
        </p:spPr>
      </p:pic>
      <p:sp>
        <p:nvSpPr>
          <p:cNvPr id="98" name="Google Shape;98;p18"/>
          <p:cNvSpPr/>
          <p:nvPr/>
        </p:nvSpPr>
        <p:spPr>
          <a:xfrm>
            <a:off x="0" y="4934700"/>
            <a:ext cx="9170400" cy="208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8"/>
          <p:cNvSpPr txBox="1"/>
          <p:nvPr>
            <p:ph type="title"/>
          </p:nvPr>
        </p:nvSpPr>
        <p:spPr>
          <a:xfrm>
            <a:off x="2723700" y="793950"/>
            <a:ext cx="3558300" cy="5649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SzPts val="990"/>
              <a:buNone/>
            </a:pPr>
            <a:r>
              <a:rPr b="1" lang="en" sz="2020">
                <a:solidFill>
                  <a:schemeClr val="dk2"/>
                </a:solidFill>
              </a:rPr>
              <a:t>Business Masterのまとめ</a:t>
            </a:r>
            <a:endParaRPr b="1" sz="2020">
              <a:solidFill>
                <a:schemeClr val="dk2"/>
              </a:solidFill>
            </a:endParaRPr>
          </a:p>
        </p:txBody>
      </p:sp>
      <p:cxnSp>
        <p:nvCxnSpPr>
          <p:cNvPr id="100" name="Google Shape;100;p18"/>
          <p:cNvCxnSpPr/>
          <p:nvPr/>
        </p:nvCxnSpPr>
        <p:spPr>
          <a:xfrm flipH="1" rot="10800000">
            <a:off x="2678850" y="1349550"/>
            <a:ext cx="3786300" cy="9300"/>
          </a:xfrm>
          <a:prstGeom prst="straightConnector1">
            <a:avLst/>
          </a:prstGeom>
          <a:noFill/>
          <a:ln cap="flat" cmpd="sng" w="19050">
            <a:solidFill>
              <a:srgbClr val="999999"/>
            </a:solidFill>
            <a:prstDash val="dot"/>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